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18"/>
  </p:notesMasterIdLst>
  <p:sldIdLst>
    <p:sldId id="280" r:id="rId5"/>
    <p:sldId id="283" r:id="rId6"/>
    <p:sldId id="282" r:id="rId7"/>
    <p:sldId id="284" r:id="rId8"/>
    <p:sldId id="285" r:id="rId9"/>
    <p:sldId id="286" r:id="rId10"/>
    <p:sldId id="287" r:id="rId11"/>
    <p:sldId id="288" r:id="rId12"/>
    <p:sldId id="289" r:id="rId13"/>
    <p:sldId id="290" r:id="rId14"/>
    <p:sldId id="291" r:id="rId15"/>
    <p:sldId id="292" r:id="rId16"/>
    <p:sldId id="29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nrit Sarkar" userId="2251cbe3-53a1-49b5-964d-f868289c0de4" providerId="ADAL" clId="{92F0BE11-FB50-4144-9A8B-DE4E8779301A}"/>
    <pc:docChg chg="delSld modSld">
      <pc:chgData name="Sunrit Sarkar" userId="2251cbe3-53a1-49b5-964d-f868289c0de4" providerId="ADAL" clId="{92F0BE11-FB50-4144-9A8B-DE4E8779301A}" dt="2023-07-02T02:17:45.890" v="481" actId="2696"/>
      <pc:docMkLst>
        <pc:docMk/>
      </pc:docMkLst>
      <pc:sldChg chg="modSp del">
        <pc:chgData name="Sunrit Sarkar" userId="2251cbe3-53a1-49b5-964d-f868289c0de4" providerId="ADAL" clId="{92F0BE11-FB50-4144-9A8B-DE4E8779301A}" dt="2023-07-02T02:17:45.890" v="481" actId="2696"/>
        <pc:sldMkLst>
          <pc:docMk/>
          <pc:sldMk cId="3265077456" sldId="281"/>
        </pc:sldMkLst>
        <pc:graphicFrameChg chg="mod">
          <ac:chgData name="Sunrit Sarkar" userId="2251cbe3-53a1-49b5-964d-f868289c0de4" providerId="ADAL" clId="{92F0BE11-FB50-4144-9A8B-DE4E8779301A}" dt="2023-07-02T02:17:30.335" v="480" actId="20577"/>
          <ac:graphicFrameMkLst>
            <pc:docMk/>
            <pc:sldMk cId="3265077456" sldId="281"/>
            <ac:graphicFrameMk id="12" creationId="{1E5659A2-FA7D-4C38-864B-37B42C27540F}"/>
          </ac:graphicFrameMkLst>
        </pc:graphicFrameChg>
      </pc:sldChg>
    </pc:docChg>
  </pc:docChgLst>
</pc:chgInfo>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6BEB3E-C097-4DA5-9951-047473991F46}" type="datetimeFigureOut">
              <a:rPr lang="en-IN" smtClean="0"/>
              <a:t>02-07-2023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3F370-EC24-4B01-8B1C-F4C11F2A8C13}" type="slidenum">
              <a:rPr lang="en-IN" smtClean="0"/>
              <a:t>‹#›</a:t>
            </a:fld>
            <a:endParaRPr lang="en-IN"/>
          </a:p>
        </p:txBody>
      </p:sp>
    </p:spTree>
    <p:extLst>
      <p:ext uri="{BB962C8B-B14F-4D97-AF65-F5344CB8AC3E}">
        <p14:creationId xmlns:p14="http://schemas.microsoft.com/office/powerpoint/2010/main" val="52127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C4BCBC-43BE-4658-945F-4872A8D460B6}" type="datetime1">
              <a:rPr lang="en-US" smtClean="0"/>
              <a:t>7/2/2023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E58554B-4721-49D7-8AA0-AEF9F355BAC9}" type="datetime1">
              <a:rPr lang="en-US" smtClean="0"/>
              <a:t>7/2/2023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53B19D-0130-4899-B63E-0F766DFCC48A}" type="datetime1">
              <a:rPr lang="en-US" smtClean="0"/>
              <a:t>7/2/2023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9B68746-E1A1-4EBE-A7A2-FBAA4550EBC7}" type="datetime1">
              <a:rPr lang="en-US" smtClean="0"/>
              <a:t>7/2/2023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F64038-3B47-486F-9BAE-630694D40FB0}" type="datetime1">
              <a:rPr lang="en-US" smtClean="0"/>
              <a:t>7/2/2023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AA88CD1-13CB-4B7B-AC9A-1A2ACF30A011}" type="datetime1">
              <a:rPr lang="en-US" smtClean="0"/>
              <a:t>7/2/2023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12BC57-35E6-49F7-8B4F-A0C416DB6008}" type="datetime1">
              <a:rPr lang="en-US" smtClean="0"/>
              <a:t>7/2/2023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EA8CE25-D66A-4ABE-B4D4-BBB80A38A94E}" type="datetime1">
              <a:rPr lang="en-US" smtClean="0"/>
              <a:t>7/2/2023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EC69F7-D64A-42DF-A495-50F45D2CAAFA}" type="datetime1">
              <a:rPr lang="en-US" smtClean="0"/>
              <a:t>7/2/2023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D2671F-4832-4AB9-842F-4B0152BFF6F1}" type="datetime1">
              <a:rPr lang="en-US" smtClean="0"/>
              <a:t>7/2/2023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D9D9A25-AFE4-483D-A03B-3290778C22EB}" type="datetime1">
              <a:rPr lang="en-US" smtClean="0"/>
              <a:t>7/2/2023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FCE7653-95E7-4C1B-963B-3BAB43A4D9FD}" type="datetime1">
              <a:rPr lang="en-US" smtClean="0"/>
              <a:t>7/2/2023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71776A-FE5A-40B2-A763-A8FA373BD22B}" type="datetime1">
              <a:rPr lang="en-US" smtClean="0"/>
              <a:t>7/2/2023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DE5AA5-5C12-451E-A747-9F58973D9418}" type="datetime1">
              <a:rPr lang="en-US" smtClean="0"/>
              <a:t>7/2/2023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FF88C0-B891-40A6-B082-378B2C53E46C}" type="datetime1">
              <a:rPr lang="en-US" smtClean="0"/>
              <a:t>7/2/2023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7BE3DE89-1AE8-416A-9C90-349ADE6C5692}" type="datetime1">
              <a:rPr lang="en-US" smtClean="0"/>
              <a:t>7/2/2023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KeiForex" TargetMode="External"/><Relationship Id="rId2" Type="http://schemas.openxmlformats.org/officeDocument/2006/relationships/hyperlink" Target="https://www.google.com/"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Stock Data Visualization</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dirty="0">
                <a:solidFill>
                  <a:srgbClr val="5792BA"/>
                </a:solidFill>
              </a:rPr>
              <a:t>Project II</a:t>
            </a:r>
            <a:endParaRPr lang="en-US" sz="2300" dirty="0">
              <a:solidFill>
                <a:srgbClr val="5792BA"/>
              </a:solidFill>
            </a:endParaRP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9B0028-F6CB-CA45-9EFD-75BEAC60EA79}"/>
              </a:ext>
            </a:extLst>
          </p:cNvPr>
          <p:cNvSpPr>
            <a:spLocks noGrp="1"/>
          </p:cNvSpPr>
          <p:nvPr>
            <p:ph type="sldNum" sz="quarter" idx="12"/>
          </p:nvPr>
        </p:nvSpPr>
        <p:spPr/>
        <p:txBody>
          <a:bodyPr/>
          <a:lstStyle/>
          <a:p>
            <a:fld id="{3A98EE3D-8CD1-4C3F-BD1C-C98C9596463C}" type="slidenum">
              <a:rPr lang="en-US" smtClean="0"/>
              <a:t>10</a:t>
            </a:fld>
            <a:endParaRPr lang="en-US" dirty="0"/>
          </a:p>
        </p:txBody>
      </p:sp>
      <p:pic>
        <p:nvPicPr>
          <p:cNvPr id="4" name="Picture 3">
            <a:extLst>
              <a:ext uri="{FF2B5EF4-FFF2-40B4-BE49-F238E27FC236}">
                <a16:creationId xmlns:a16="http://schemas.microsoft.com/office/drawing/2014/main" id="{7AF7A001-55EC-953C-A82D-A56CF51563F8}"/>
              </a:ext>
            </a:extLst>
          </p:cNvPr>
          <p:cNvPicPr>
            <a:picLocks noChangeAspect="1"/>
          </p:cNvPicPr>
          <p:nvPr/>
        </p:nvPicPr>
        <p:blipFill rotWithShape="1">
          <a:blip r:embed="rId2"/>
          <a:srcRect l="19264" t="13944" r="16470"/>
          <a:stretch/>
        </p:blipFill>
        <p:spPr>
          <a:xfrm>
            <a:off x="2178423" y="295835"/>
            <a:ext cx="7835153" cy="5573806"/>
          </a:xfrm>
          <a:prstGeom prst="rect">
            <a:avLst/>
          </a:prstGeom>
        </p:spPr>
      </p:pic>
      <p:sp>
        <p:nvSpPr>
          <p:cNvPr id="5" name="TextBox 4">
            <a:extLst>
              <a:ext uri="{FF2B5EF4-FFF2-40B4-BE49-F238E27FC236}">
                <a16:creationId xmlns:a16="http://schemas.microsoft.com/office/drawing/2014/main" id="{7F928EB4-7F90-287D-8EF9-2AB796779836}"/>
              </a:ext>
            </a:extLst>
          </p:cNvPr>
          <p:cNvSpPr txBox="1"/>
          <p:nvPr/>
        </p:nvSpPr>
        <p:spPr>
          <a:xfrm>
            <a:off x="2877670" y="6075734"/>
            <a:ext cx="6436658" cy="461665"/>
          </a:xfrm>
          <a:prstGeom prst="rect">
            <a:avLst/>
          </a:prstGeom>
          <a:noFill/>
        </p:spPr>
        <p:txBody>
          <a:bodyPr wrap="square" rtlCol="0">
            <a:spAutoFit/>
          </a:bodyPr>
          <a:lstStyle/>
          <a:p>
            <a:pPr algn="ctr"/>
            <a:r>
              <a:rPr lang="en-IN" sz="2400" dirty="0">
                <a:latin typeface="Book Antiqua" panose="02040602050305030304" pitchFamily="18" charset="0"/>
              </a:rPr>
              <a:t>Ichimoku Kinko Hyo of NIFTY</a:t>
            </a:r>
          </a:p>
        </p:txBody>
      </p:sp>
    </p:spTree>
    <p:extLst>
      <p:ext uri="{BB962C8B-B14F-4D97-AF65-F5344CB8AC3E}">
        <p14:creationId xmlns:p14="http://schemas.microsoft.com/office/powerpoint/2010/main" val="3700187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3AE0199-B50D-9EC2-EFF1-9C9684E1D591}"/>
              </a:ext>
            </a:extLst>
          </p:cNvPr>
          <p:cNvSpPr>
            <a:spLocks noGrp="1"/>
          </p:cNvSpPr>
          <p:nvPr>
            <p:ph type="sldNum" sz="quarter" idx="12"/>
          </p:nvPr>
        </p:nvSpPr>
        <p:spPr/>
        <p:txBody>
          <a:bodyPr/>
          <a:lstStyle/>
          <a:p>
            <a:fld id="{3A98EE3D-8CD1-4C3F-BD1C-C98C9596463C}" type="slidenum">
              <a:rPr lang="en-US" smtClean="0"/>
              <a:t>11</a:t>
            </a:fld>
            <a:endParaRPr lang="en-US" dirty="0"/>
          </a:p>
        </p:txBody>
      </p:sp>
      <p:pic>
        <p:nvPicPr>
          <p:cNvPr id="4" name="Picture 3">
            <a:extLst>
              <a:ext uri="{FF2B5EF4-FFF2-40B4-BE49-F238E27FC236}">
                <a16:creationId xmlns:a16="http://schemas.microsoft.com/office/drawing/2014/main" id="{1D820393-334C-7ECD-EE0F-DF4959A798D3}"/>
              </a:ext>
            </a:extLst>
          </p:cNvPr>
          <p:cNvPicPr>
            <a:picLocks noChangeAspect="1"/>
          </p:cNvPicPr>
          <p:nvPr/>
        </p:nvPicPr>
        <p:blipFill rotWithShape="1">
          <a:blip r:embed="rId2"/>
          <a:srcRect l="19485" t="13668" r="15883" b="6194"/>
          <a:stretch/>
        </p:blipFill>
        <p:spPr>
          <a:xfrm>
            <a:off x="1820024" y="268940"/>
            <a:ext cx="8551952" cy="5633197"/>
          </a:xfrm>
          <a:prstGeom prst="rect">
            <a:avLst/>
          </a:prstGeom>
        </p:spPr>
      </p:pic>
      <p:sp>
        <p:nvSpPr>
          <p:cNvPr id="5" name="TextBox 4">
            <a:extLst>
              <a:ext uri="{FF2B5EF4-FFF2-40B4-BE49-F238E27FC236}">
                <a16:creationId xmlns:a16="http://schemas.microsoft.com/office/drawing/2014/main" id="{FDBD11A4-1064-E294-7D7D-408F4B820F9E}"/>
              </a:ext>
            </a:extLst>
          </p:cNvPr>
          <p:cNvSpPr txBox="1"/>
          <p:nvPr/>
        </p:nvSpPr>
        <p:spPr>
          <a:xfrm>
            <a:off x="2460812" y="6000749"/>
            <a:ext cx="7270376" cy="461665"/>
          </a:xfrm>
          <a:prstGeom prst="rect">
            <a:avLst/>
          </a:prstGeom>
          <a:noFill/>
        </p:spPr>
        <p:txBody>
          <a:bodyPr wrap="square" rtlCol="0">
            <a:spAutoFit/>
          </a:bodyPr>
          <a:lstStyle/>
          <a:p>
            <a:pPr algn="ctr"/>
            <a:r>
              <a:rPr lang="en-IN" sz="2400" b="1" dirty="0">
                <a:latin typeface="Book Antiqua" panose="02040602050305030304" pitchFamily="18" charset="0"/>
              </a:rPr>
              <a:t>Ichimoku Kinko Hyo of the Portfolio of Project_1 </a:t>
            </a:r>
          </a:p>
        </p:txBody>
      </p:sp>
    </p:spTree>
    <p:extLst>
      <p:ext uri="{BB962C8B-B14F-4D97-AF65-F5344CB8AC3E}">
        <p14:creationId xmlns:p14="http://schemas.microsoft.com/office/powerpoint/2010/main" val="1837418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703896B-6560-716B-5081-A12BB8775FC9}"/>
              </a:ext>
            </a:extLst>
          </p:cNvPr>
          <p:cNvSpPr>
            <a:spLocks noGrp="1"/>
          </p:cNvSpPr>
          <p:nvPr>
            <p:ph type="sldNum" sz="quarter" idx="12"/>
          </p:nvPr>
        </p:nvSpPr>
        <p:spPr/>
        <p:txBody>
          <a:bodyPr/>
          <a:lstStyle/>
          <a:p>
            <a:fld id="{3A98EE3D-8CD1-4C3F-BD1C-C98C9596463C}" type="slidenum">
              <a:rPr lang="en-US" smtClean="0"/>
              <a:t>12</a:t>
            </a:fld>
            <a:endParaRPr lang="en-US" dirty="0"/>
          </a:p>
        </p:txBody>
      </p:sp>
      <p:sp>
        <p:nvSpPr>
          <p:cNvPr id="3" name="TextBox 2">
            <a:extLst>
              <a:ext uri="{FF2B5EF4-FFF2-40B4-BE49-F238E27FC236}">
                <a16:creationId xmlns:a16="http://schemas.microsoft.com/office/drawing/2014/main" id="{68A59EA7-2935-145F-E189-3FC85009E16E}"/>
              </a:ext>
            </a:extLst>
          </p:cNvPr>
          <p:cNvSpPr txBox="1"/>
          <p:nvPr/>
        </p:nvSpPr>
        <p:spPr>
          <a:xfrm>
            <a:off x="753035" y="304801"/>
            <a:ext cx="10685929" cy="646331"/>
          </a:xfrm>
          <a:prstGeom prst="rect">
            <a:avLst/>
          </a:prstGeom>
          <a:noFill/>
        </p:spPr>
        <p:txBody>
          <a:bodyPr wrap="square" rtlCol="0">
            <a:spAutoFit/>
          </a:bodyPr>
          <a:lstStyle/>
          <a:p>
            <a:pPr algn="ctr"/>
            <a:r>
              <a:rPr lang="en-IN" sz="3600" b="1" dirty="0">
                <a:latin typeface="Bookman Old Style" panose="02050604050505020204" pitchFamily="18" charset="0"/>
              </a:rPr>
              <a:t>AN INTERSTING OBSERVATION</a:t>
            </a:r>
          </a:p>
        </p:txBody>
      </p:sp>
      <p:pic>
        <p:nvPicPr>
          <p:cNvPr id="5" name="Picture 4">
            <a:extLst>
              <a:ext uri="{FF2B5EF4-FFF2-40B4-BE49-F238E27FC236}">
                <a16:creationId xmlns:a16="http://schemas.microsoft.com/office/drawing/2014/main" id="{6F6BA553-DE9B-AC24-DE2D-56DA0C763798}"/>
              </a:ext>
            </a:extLst>
          </p:cNvPr>
          <p:cNvPicPr>
            <a:picLocks noChangeAspect="1"/>
          </p:cNvPicPr>
          <p:nvPr/>
        </p:nvPicPr>
        <p:blipFill rotWithShape="1">
          <a:blip r:embed="rId2"/>
          <a:srcRect l="50515" t="50000" r="41691" b="14637"/>
          <a:stretch/>
        </p:blipFill>
        <p:spPr>
          <a:xfrm>
            <a:off x="645458" y="1026459"/>
            <a:ext cx="950259" cy="2290482"/>
          </a:xfrm>
          <a:prstGeom prst="rect">
            <a:avLst/>
          </a:prstGeom>
        </p:spPr>
      </p:pic>
      <p:sp>
        <p:nvSpPr>
          <p:cNvPr id="6" name="TextBox 5">
            <a:extLst>
              <a:ext uri="{FF2B5EF4-FFF2-40B4-BE49-F238E27FC236}">
                <a16:creationId xmlns:a16="http://schemas.microsoft.com/office/drawing/2014/main" id="{7FE417CA-EBA9-4D8B-D766-50C01D6721BB}"/>
              </a:ext>
            </a:extLst>
          </p:cNvPr>
          <p:cNvSpPr txBox="1"/>
          <p:nvPr/>
        </p:nvSpPr>
        <p:spPr>
          <a:xfrm>
            <a:off x="2456329" y="1573289"/>
            <a:ext cx="8731624" cy="1200329"/>
          </a:xfrm>
          <a:prstGeom prst="rect">
            <a:avLst/>
          </a:prstGeom>
          <a:noFill/>
        </p:spPr>
        <p:txBody>
          <a:bodyPr wrap="square" rtlCol="0">
            <a:spAutoFit/>
          </a:bodyPr>
          <a:lstStyle/>
          <a:p>
            <a:pPr algn="just"/>
            <a:r>
              <a:rPr lang="en-IN" dirty="0">
                <a:latin typeface="Book Antiqua" panose="02040602050305030304" pitchFamily="18" charset="0"/>
              </a:rPr>
              <a:t>It is observed that after January, 2023, the value of the portfolio takes a dip. It rises after a few months, but this dip deepens a lot during the first couple of months of 2023. This dip at the exact time of the year was predicted by the Auto Regression model of Project_1</a:t>
            </a:r>
          </a:p>
        </p:txBody>
      </p:sp>
      <p:pic>
        <p:nvPicPr>
          <p:cNvPr id="8" name="Picture 7">
            <a:extLst>
              <a:ext uri="{FF2B5EF4-FFF2-40B4-BE49-F238E27FC236}">
                <a16:creationId xmlns:a16="http://schemas.microsoft.com/office/drawing/2014/main" id="{791BB54E-947C-F233-1096-B30EFC6E5614}"/>
              </a:ext>
            </a:extLst>
          </p:cNvPr>
          <p:cNvPicPr>
            <a:picLocks noChangeAspect="1"/>
          </p:cNvPicPr>
          <p:nvPr/>
        </p:nvPicPr>
        <p:blipFill rotWithShape="1">
          <a:blip r:embed="rId3"/>
          <a:srcRect l="27499" t="23356" r="13162" b="14775"/>
          <a:stretch/>
        </p:blipFill>
        <p:spPr>
          <a:xfrm>
            <a:off x="4912659" y="3316941"/>
            <a:ext cx="5701553" cy="3158109"/>
          </a:xfrm>
          <a:prstGeom prst="rect">
            <a:avLst/>
          </a:prstGeom>
        </p:spPr>
      </p:pic>
      <p:sp>
        <p:nvSpPr>
          <p:cNvPr id="9" name="TextBox 8">
            <a:extLst>
              <a:ext uri="{FF2B5EF4-FFF2-40B4-BE49-F238E27FC236}">
                <a16:creationId xmlns:a16="http://schemas.microsoft.com/office/drawing/2014/main" id="{89169D32-2906-6276-0ACF-E41B9A562756}"/>
              </a:ext>
            </a:extLst>
          </p:cNvPr>
          <p:cNvSpPr txBox="1"/>
          <p:nvPr/>
        </p:nvSpPr>
        <p:spPr>
          <a:xfrm>
            <a:off x="851647" y="4084383"/>
            <a:ext cx="3558988" cy="1200329"/>
          </a:xfrm>
          <a:prstGeom prst="rect">
            <a:avLst/>
          </a:prstGeom>
          <a:noFill/>
        </p:spPr>
        <p:txBody>
          <a:bodyPr wrap="square" rtlCol="0">
            <a:spAutoFit/>
          </a:bodyPr>
          <a:lstStyle/>
          <a:p>
            <a:pPr algn="just"/>
            <a:r>
              <a:rPr lang="en-IN" dirty="0">
                <a:latin typeface="Book Antiqua" panose="02040602050305030304" pitchFamily="18" charset="0"/>
              </a:rPr>
              <a:t>This shows the Auto Regression Model used in the Project_1 was pretty good for short term predictions.</a:t>
            </a:r>
          </a:p>
        </p:txBody>
      </p:sp>
    </p:spTree>
    <p:extLst>
      <p:ext uri="{BB962C8B-B14F-4D97-AF65-F5344CB8AC3E}">
        <p14:creationId xmlns:p14="http://schemas.microsoft.com/office/powerpoint/2010/main" val="17267178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77C6A5-CA55-6B8A-D24D-DF1E5755179E}"/>
              </a:ext>
            </a:extLst>
          </p:cNvPr>
          <p:cNvSpPr>
            <a:spLocks noGrp="1"/>
          </p:cNvSpPr>
          <p:nvPr>
            <p:ph type="sldNum" sz="quarter" idx="12"/>
          </p:nvPr>
        </p:nvSpPr>
        <p:spPr/>
        <p:txBody>
          <a:bodyPr/>
          <a:lstStyle/>
          <a:p>
            <a:fld id="{3A98EE3D-8CD1-4C3F-BD1C-C98C9596463C}" type="slidenum">
              <a:rPr lang="en-US" smtClean="0"/>
              <a:t>13</a:t>
            </a:fld>
            <a:endParaRPr lang="en-US" dirty="0"/>
          </a:p>
        </p:txBody>
      </p:sp>
      <p:sp>
        <p:nvSpPr>
          <p:cNvPr id="3" name="TextBox 2">
            <a:extLst>
              <a:ext uri="{FF2B5EF4-FFF2-40B4-BE49-F238E27FC236}">
                <a16:creationId xmlns:a16="http://schemas.microsoft.com/office/drawing/2014/main" id="{8D735550-5C47-7CF6-B4E9-C5B3BB56A5C8}"/>
              </a:ext>
            </a:extLst>
          </p:cNvPr>
          <p:cNvSpPr txBox="1"/>
          <p:nvPr/>
        </p:nvSpPr>
        <p:spPr>
          <a:xfrm>
            <a:off x="493059" y="259976"/>
            <a:ext cx="11161059" cy="646331"/>
          </a:xfrm>
          <a:prstGeom prst="rect">
            <a:avLst/>
          </a:prstGeom>
          <a:noFill/>
        </p:spPr>
        <p:txBody>
          <a:bodyPr wrap="square" rtlCol="0">
            <a:spAutoFit/>
          </a:bodyPr>
          <a:lstStyle/>
          <a:p>
            <a:pPr algn="ctr"/>
            <a:r>
              <a:rPr lang="en-IN" sz="3600" b="1" dirty="0">
                <a:latin typeface="Bookman Old Style" panose="02050604050505020204" pitchFamily="18" charset="0"/>
              </a:rPr>
              <a:t>CONCLUSION</a:t>
            </a:r>
          </a:p>
        </p:txBody>
      </p:sp>
      <p:sp>
        <p:nvSpPr>
          <p:cNvPr id="4" name="TextBox 3">
            <a:extLst>
              <a:ext uri="{FF2B5EF4-FFF2-40B4-BE49-F238E27FC236}">
                <a16:creationId xmlns:a16="http://schemas.microsoft.com/office/drawing/2014/main" id="{377BE21C-8BE9-A010-7997-A12E902FFB03}"/>
              </a:ext>
            </a:extLst>
          </p:cNvPr>
          <p:cNvSpPr txBox="1"/>
          <p:nvPr/>
        </p:nvSpPr>
        <p:spPr>
          <a:xfrm>
            <a:off x="493059" y="1115217"/>
            <a:ext cx="11250706" cy="2308324"/>
          </a:xfrm>
          <a:prstGeom prst="rect">
            <a:avLst/>
          </a:prstGeom>
          <a:noFill/>
        </p:spPr>
        <p:txBody>
          <a:bodyPr wrap="square" rtlCol="0">
            <a:spAutoFit/>
          </a:bodyPr>
          <a:lstStyle/>
          <a:p>
            <a:pPr algn="just"/>
            <a:r>
              <a:rPr lang="en-IN" dirty="0"/>
              <a:t>This project gives us an idea of how technical analysis of stock market is done. Every visualization technique has its own theory and philosophy behind them, some are simple like moving averages, some quite sophisticated like the Ichimoku technique.</a:t>
            </a:r>
          </a:p>
          <a:p>
            <a:pPr algn="just"/>
            <a:endParaRPr lang="en-IN" dirty="0"/>
          </a:p>
          <a:p>
            <a:pPr algn="just"/>
            <a:r>
              <a:rPr lang="en-IN" b="1" dirty="0"/>
              <a:t>Sources:</a:t>
            </a:r>
          </a:p>
          <a:p>
            <a:pPr algn="just"/>
            <a:r>
              <a:rPr lang="en-IN" dirty="0"/>
              <a:t>For most queries and doubts : </a:t>
            </a:r>
            <a:r>
              <a:rPr lang="en-IN" dirty="0">
                <a:hlinkClick r:id="rId2"/>
              </a:rPr>
              <a:t>https://www.google.com/</a:t>
            </a:r>
            <a:endParaRPr lang="en-IN" dirty="0"/>
          </a:p>
          <a:p>
            <a:pPr algn="just"/>
            <a:r>
              <a:rPr lang="en-IN" dirty="0"/>
              <a:t>For information on Ichimoku Kinko Hyo : </a:t>
            </a:r>
            <a:r>
              <a:rPr lang="en-IN" dirty="0">
                <a:hlinkClick r:id="rId3"/>
              </a:rPr>
              <a:t>https://www.youtube.com/@KeiForex</a:t>
            </a:r>
            <a:endParaRPr lang="en-IN" dirty="0"/>
          </a:p>
          <a:p>
            <a:pPr algn="just"/>
            <a:endParaRPr lang="en-IN" dirty="0"/>
          </a:p>
        </p:txBody>
      </p:sp>
    </p:spTree>
    <p:extLst>
      <p:ext uri="{BB962C8B-B14F-4D97-AF65-F5344CB8AC3E}">
        <p14:creationId xmlns:p14="http://schemas.microsoft.com/office/powerpoint/2010/main" val="2865463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0DB2C6-4FF8-FB5A-180F-1B2342155A65}"/>
              </a:ext>
            </a:extLst>
          </p:cNvPr>
          <p:cNvSpPr>
            <a:spLocks noGrp="1"/>
          </p:cNvSpPr>
          <p:nvPr>
            <p:ph type="sldNum" sz="quarter" idx="12"/>
          </p:nvPr>
        </p:nvSpPr>
        <p:spPr/>
        <p:txBody>
          <a:bodyPr/>
          <a:lstStyle/>
          <a:p>
            <a:fld id="{3A98EE3D-8CD1-4C3F-BD1C-C98C9596463C}" type="slidenum">
              <a:rPr lang="en-US" smtClean="0"/>
              <a:t>2</a:t>
            </a:fld>
            <a:endParaRPr lang="en-US" dirty="0"/>
          </a:p>
        </p:txBody>
      </p:sp>
      <p:sp>
        <p:nvSpPr>
          <p:cNvPr id="3" name="TextBox 2">
            <a:extLst>
              <a:ext uri="{FF2B5EF4-FFF2-40B4-BE49-F238E27FC236}">
                <a16:creationId xmlns:a16="http://schemas.microsoft.com/office/drawing/2014/main" id="{1768E891-2316-15E4-4E1E-816409965EE9}"/>
              </a:ext>
            </a:extLst>
          </p:cNvPr>
          <p:cNvSpPr txBox="1"/>
          <p:nvPr/>
        </p:nvSpPr>
        <p:spPr>
          <a:xfrm>
            <a:off x="2182906" y="322729"/>
            <a:ext cx="7826188" cy="646331"/>
          </a:xfrm>
          <a:prstGeom prst="rect">
            <a:avLst/>
          </a:prstGeom>
          <a:noFill/>
        </p:spPr>
        <p:txBody>
          <a:bodyPr wrap="square" rtlCol="0">
            <a:spAutoFit/>
          </a:bodyPr>
          <a:lstStyle/>
          <a:p>
            <a:pPr algn="ctr"/>
            <a:r>
              <a:rPr lang="en-IN" sz="3600" b="1" dirty="0">
                <a:latin typeface="Bookman Old Style" panose="02050604050505020204" pitchFamily="18" charset="0"/>
              </a:rPr>
              <a:t>INDEX</a:t>
            </a:r>
          </a:p>
        </p:txBody>
      </p:sp>
      <p:sp>
        <p:nvSpPr>
          <p:cNvPr id="4" name="TextBox 3">
            <a:extLst>
              <a:ext uri="{FF2B5EF4-FFF2-40B4-BE49-F238E27FC236}">
                <a16:creationId xmlns:a16="http://schemas.microsoft.com/office/drawing/2014/main" id="{4C2367F7-6016-6787-A487-B5F25F33CF0A}"/>
              </a:ext>
            </a:extLst>
          </p:cNvPr>
          <p:cNvSpPr txBox="1"/>
          <p:nvPr/>
        </p:nvSpPr>
        <p:spPr>
          <a:xfrm>
            <a:off x="806824" y="2242955"/>
            <a:ext cx="5289176" cy="2031325"/>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Book Antiqua" panose="02040602050305030304" pitchFamily="18" charset="0"/>
              </a:rPr>
              <a:t>Introduction</a:t>
            </a:r>
          </a:p>
          <a:p>
            <a:pPr marL="285750" indent="-285750">
              <a:buFont typeface="Arial" panose="020B0604020202020204" pitchFamily="34" charset="0"/>
              <a:buChar char="•"/>
            </a:pPr>
            <a:r>
              <a:rPr lang="en-IN" dirty="0">
                <a:latin typeface="Book Antiqua" panose="02040602050305030304" pitchFamily="18" charset="0"/>
              </a:rPr>
              <a:t>Downloading Stock Data</a:t>
            </a:r>
          </a:p>
          <a:p>
            <a:pPr marL="285750" indent="-285750">
              <a:buFont typeface="Arial" panose="020B0604020202020204" pitchFamily="34" charset="0"/>
              <a:buChar char="•"/>
            </a:pPr>
            <a:r>
              <a:rPr lang="en-IN" dirty="0">
                <a:latin typeface="Book Antiqua" panose="02040602050305030304" pitchFamily="18" charset="0"/>
              </a:rPr>
              <a:t>Bollinger Bands</a:t>
            </a:r>
          </a:p>
          <a:p>
            <a:pPr marL="285750" indent="-285750">
              <a:buFont typeface="Arial" panose="020B0604020202020204" pitchFamily="34" charset="0"/>
              <a:buChar char="•"/>
            </a:pPr>
            <a:r>
              <a:rPr lang="en-IN" dirty="0">
                <a:latin typeface="Book Antiqua" panose="02040602050305030304" pitchFamily="18" charset="0"/>
              </a:rPr>
              <a:t>Ichimoku Kinko Hyo</a:t>
            </a:r>
          </a:p>
          <a:p>
            <a:pPr marL="285750" indent="-285750">
              <a:buFont typeface="Arial" panose="020B0604020202020204" pitchFamily="34" charset="0"/>
              <a:buChar char="•"/>
            </a:pPr>
            <a:r>
              <a:rPr lang="en-IN" dirty="0">
                <a:latin typeface="Book Antiqua" panose="02040602050305030304" pitchFamily="18" charset="0"/>
              </a:rPr>
              <a:t>An Interesting Observation</a:t>
            </a:r>
          </a:p>
          <a:p>
            <a:pPr marL="285750" indent="-285750">
              <a:buFont typeface="Arial" panose="020B0604020202020204" pitchFamily="34" charset="0"/>
              <a:buChar char="•"/>
            </a:pPr>
            <a:r>
              <a:rPr lang="en-IN" dirty="0">
                <a:latin typeface="Book Antiqua" panose="02040602050305030304" pitchFamily="18" charset="0"/>
              </a:rPr>
              <a:t>Conclusion</a:t>
            </a:r>
          </a:p>
          <a:p>
            <a:endParaRPr lang="en-IN" dirty="0"/>
          </a:p>
        </p:txBody>
      </p:sp>
      <p:sp>
        <p:nvSpPr>
          <p:cNvPr id="5" name="TextBox 4">
            <a:extLst>
              <a:ext uri="{FF2B5EF4-FFF2-40B4-BE49-F238E27FC236}">
                <a16:creationId xmlns:a16="http://schemas.microsoft.com/office/drawing/2014/main" id="{33628A7A-EED5-BF6B-EC29-2E085E021AE6}"/>
              </a:ext>
            </a:extLst>
          </p:cNvPr>
          <p:cNvSpPr txBox="1"/>
          <p:nvPr/>
        </p:nvSpPr>
        <p:spPr>
          <a:xfrm>
            <a:off x="6938682" y="2242955"/>
            <a:ext cx="3310910" cy="1754326"/>
          </a:xfrm>
          <a:prstGeom prst="rect">
            <a:avLst/>
          </a:prstGeom>
          <a:noFill/>
        </p:spPr>
        <p:txBody>
          <a:bodyPr wrap="square" rtlCol="0">
            <a:spAutoFit/>
          </a:bodyPr>
          <a:lstStyle/>
          <a:p>
            <a:pPr algn="r"/>
            <a:r>
              <a:rPr lang="en-IN" dirty="0">
                <a:latin typeface="Book Antiqua" panose="02040602050305030304" pitchFamily="18" charset="0"/>
              </a:rPr>
              <a:t>3</a:t>
            </a:r>
          </a:p>
          <a:p>
            <a:pPr algn="r"/>
            <a:r>
              <a:rPr lang="en-IN" dirty="0">
                <a:latin typeface="Book Antiqua" panose="02040602050305030304" pitchFamily="18" charset="0"/>
              </a:rPr>
              <a:t>4</a:t>
            </a:r>
          </a:p>
          <a:p>
            <a:pPr algn="r"/>
            <a:r>
              <a:rPr lang="en-IN" dirty="0">
                <a:latin typeface="Book Antiqua" panose="02040602050305030304" pitchFamily="18" charset="0"/>
              </a:rPr>
              <a:t>5</a:t>
            </a:r>
          </a:p>
          <a:p>
            <a:pPr algn="r"/>
            <a:r>
              <a:rPr lang="en-IN" dirty="0">
                <a:latin typeface="Book Antiqua" panose="02040602050305030304" pitchFamily="18" charset="0"/>
              </a:rPr>
              <a:t>8</a:t>
            </a:r>
          </a:p>
          <a:p>
            <a:pPr algn="r"/>
            <a:r>
              <a:rPr lang="en-IN" dirty="0">
                <a:latin typeface="Book Antiqua" panose="02040602050305030304" pitchFamily="18" charset="0"/>
              </a:rPr>
              <a:t>12</a:t>
            </a:r>
          </a:p>
          <a:p>
            <a:pPr algn="r"/>
            <a:r>
              <a:rPr lang="en-IN" dirty="0">
                <a:latin typeface="Book Antiqua" panose="02040602050305030304" pitchFamily="18" charset="0"/>
              </a:rPr>
              <a:t>13</a:t>
            </a:r>
          </a:p>
        </p:txBody>
      </p:sp>
      <p:sp>
        <p:nvSpPr>
          <p:cNvPr id="6" name="TextBox 5">
            <a:extLst>
              <a:ext uri="{FF2B5EF4-FFF2-40B4-BE49-F238E27FC236}">
                <a16:creationId xmlns:a16="http://schemas.microsoft.com/office/drawing/2014/main" id="{78BFB1CE-B729-5002-3528-62B024DA16BD}"/>
              </a:ext>
            </a:extLst>
          </p:cNvPr>
          <p:cNvSpPr txBox="1"/>
          <p:nvPr/>
        </p:nvSpPr>
        <p:spPr>
          <a:xfrm>
            <a:off x="2839571" y="1631578"/>
            <a:ext cx="1223682" cy="461665"/>
          </a:xfrm>
          <a:prstGeom prst="rect">
            <a:avLst/>
          </a:prstGeom>
          <a:noFill/>
        </p:spPr>
        <p:txBody>
          <a:bodyPr wrap="square" rtlCol="0">
            <a:spAutoFit/>
          </a:bodyPr>
          <a:lstStyle/>
          <a:p>
            <a:pPr algn="ctr"/>
            <a:r>
              <a:rPr lang="en-IN" sz="2400" b="1" dirty="0">
                <a:latin typeface="Book Antiqua" panose="02040602050305030304" pitchFamily="18" charset="0"/>
              </a:rPr>
              <a:t>Topics</a:t>
            </a:r>
          </a:p>
        </p:txBody>
      </p:sp>
      <p:sp>
        <p:nvSpPr>
          <p:cNvPr id="7" name="TextBox 6">
            <a:extLst>
              <a:ext uri="{FF2B5EF4-FFF2-40B4-BE49-F238E27FC236}">
                <a16:creationId xmlns:a16="http://schemas.microsoft.com/office/drawing/2014/main" id="{45B03F8A-235B-1710-BDFE-CA96F0ED1441}"/>
              </a:ext>
            </a:extLst>
          </p:cNvPr>
          <p:cNvSpPr txBox="1"/>
          <p:nvPr/>
        </p:nvSpPr>
        <p:spPr>
          <a:xfrm>
            <a:off x="8662839" y="1631578"/>
            <a:ext cx="1586753" cy="461665"/>
          </a:xfrm>
          <a:prstGeom prst="rect">
            <a:avLst/>
          </a:prstGeom>
          <a:noFill/>
        </p:spPr>
        <p:txBody>
          <a:bodyPr wrap="square" rtlCol="0">
            <a:spAutoFit/>
          </a:bodyPr>
          <a:lstStyle/>
          <a:p>
            <a:pPr algn="ctr"/>
            <a:r>
              <a:rPr lang="en-IN" sz="2400" b="1" dirty="0">
                <a:latin typeface="Book Antiqua" panose="02040602050305030304" pitchFamily="18" charset="0"/>
              </a:rPr>
              <a:t>Page No.s</a:t>
            </a:r>
          </a:p>
        </p:txBody>
      </p:sp>
    </p:spTree>
    <p:extLst>
      <p:ext uri="{BB962C8B-B14F-4D97-AF65-F5344CB8AC3E}">
        <p14:creationId xmlns:p14="http://schemas.microsoft.com/office/powerpoint/2010/main" val="947618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800EBCB-AEDC-26CE-421D-D8B4A61D4097}"/>
              </a:ext>
            </a:extLst>
          </p:cNvPr>
          <p:cNvSpPr>
            <a:spLocks noGrp="1"/>
          </p:cNvSpPr>
          <p:nvPr>
            <p:ph type="sldNum" sz="quarter" idx="12"/>
          </p:nvPr>
        </p:nvSpPr>
        <p:spPr/>
        <p:txBody>
          <a:bodyPr/>
          <a:lstStyle/>
          <a:p>
            <a:fld id="{3A98EE3D-8CD1-4C3F-BD1C-C98C9596463C}" type="slidenum">
              <a:rPr lang="en-US" smtClean="0"/>
              <a:t>3</a:t>
            </a:fld>
            <a:endParaRPr lang="en-US" dirty="0"/>
          </a:p>
        </p:txBody>
      </p:sp>
      <p:sp>
        <p:nvSpPr>
          <p:cNvPr id="3" name="TextBox 2">
            <a:extLst>
              <a:ext uri="{FF2B5EF4-FFF2-40B4-BE49-F238E27FC236}">
                <a16:creationId xmlns:a16="http://schemas.microsoft.com/office/drawing/2014/main" id="{830C8238-D661-7DC7-B0FA-E0CA73C215B8}"/>
              </a:ext>
            </a:extLst>
          </p:cNvPr>
          <p:cNvSpPr txBox="1"/>
          <p:nvPr/>
        </p:nvSpPr>
        <p:spPr>
          <a:xfrm>
            <a:off x="484094" y="295835"/>
            <a:ext cx="11143130" cy="646331"/>
          </a:xfrm>
          <a:prstGeom prst="rect">
            <a:avLst/>
          </a:prstGeom>
          <a:noFill/>
        </p:spPr>
        <p:txBody>
          <a:bodyPr wrap="square" rtlCol="0">
            <a:spAutoFit/>
          </a:bodyPr>
          <a:lstStyle/>
          <a:p>
            <a:pPr algn="ctr"/>
            <a:r>
              <a:rPr lang="en-IN" sz="3600" b="1" dirty="0">
                <a:latin typeface="Bookman Old Style" panose="02050604050505020204" pitchFamily="18" charset="0"/>
              </a:rPr>
              <a:t>INTRODUCTION</a:t>
            </a:r>
          </a:p>
        </p:txBody>
      </p:sp>
      <p:sp>
        <p:nvSpPr>
          <p:cNvPr id="4" name="TextBox 3">
            <a:extLst>
              <a:ext uri="{FF2B5EF4-FFF2-40B4-BE49-F238E27FC236}">
                <a16:creationId xmlns:a16="http://schemas.microsoft.com/office/drawing/2014/main" id="{695B914B-ED8D-9559-C2C7-7B897A78A213}"/>
              </a:ext>
            </a:extLst>
          </p:cNvPr>
          <p:cNvSpPr txBox="1"/>
          <p:nvPr/>
        </p:nvSpPr>
        <p:spPr>
          <a:xfrm>
            <a:off x="367553" y="960967"/>
            <a:ext cx="11456894" cy="923330"/>
          </a:xfrm>
          <a:prstGeom prst="rect">
            <a:avLst/>
          </a:prstGeom>
          <a:noFill/>
        </p:spPr>
        <p:txBody>
          <a:bodyPr wrap="square" rtlCol="0">
            <a:spAutoFit/>
          </a:bodyPr>
          <a:lstStyle/>
          <a:p>
            <a:pPr algn="just"/>
            <a:r>
              <a:rPr lang="en-IN" dirty="0">
                <a:latin typeface="Book Antiqua" panose="02040602050305030304" pitchFamily="18" charset="0"/>
              </a:rPr>
              <a:t>In this project, various market visualization techniques are explored, mainly the Bollinger bands and the Ichimoku Kinko Hyo. These techniques are used to visualize the data of NIFTY and the portfolio made in the previous project.</a:t>
            </a:r>
          </a:p>
        </p:txBody>
      </p:sp>
      <p:pic>
        <p:nvPicPr>
          <p:cNvPr id="6" name="Picture 5">
            <a:extLst>
              <a:ext uri="{FF2B5EF4-FFF2-40B4-BE49-F238E27FC236}">
                <a16:creationId xmlns:a16="http://schemas.microsoft.com/office/drawing/2014/main" id="{8C772D99-3A37-D506-4CD8-874FAF108BDA}"/>
              </a:ext>
            </a:extLst>
          </p:cNvPr>
          <p:cNvPicPr>
            <a:picLocks noChangeAspect="1"/>
          </p:cNvPicPr>
          <p:nvPr/>
        </p:nvPicPr>
        <p:blipFill rotWithShape="1">
          <a:blip r:embed="rId2"/>
          <a:srcRect l="19412" t="13391" r="26044" b="11895"/>
          <a:stretch/>
        </p:blipFill>
        <p:spPr>
          <a:xfrm>
            <a:off x="3023457" y="1884297"/>
            <a:ext cx="6064403" cy="4413044"/>
          </a:xfrm>
          <a:prstGeom prst="rect">
            <a:avLst/>
          </a:prstGeom>
        </p:spPr>
      </p:pic>
    </p:spTree>
    <p:extLst>
      <p:ext uri="{BB962C8B-B14F-4D97-AF65-F5344CB8AC3E}">
        <p14:creationId xmlns:p14="http://schemas.microsoft.com/office/powerpoint/2010/main" val="2088431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691CDD2-865D-0BC4-C04F-30F53AA96571}"/>
              </a:ext>
            </a:extLst>
          </p:cNvPr>
          <p:cNvSpPr>
            <a:spLocks noGrp="1"/>
          </p:cNvSpPr>
          <p:nvPr>
            <p:ph type="sldNum" sz="quarter" idx="12"/>
          </p:nvPr>
        </p:nvSpPr>
        <p:spPr/>
        <p:txBody>
          <a:bodyPr/>
          <a:lstStyle/>
          <a:p>
            <a:fld id="{3A98EE3D-8CD1-4C3F-BD1C-C98C9596463C}" type="slidenum">
              <a:rPr lang="en-US" smtClean="0"/>
              <a:t>4</a:t>
            </a:fld>
            <a:endParaRPr lang="en-US" dirty="0"/>
          </a:p>
        </p:txBody>
      </p:sp>
      <p:sp>
        <p:nvSpPr>
          <p:cNvPr id="3" name="TextBox 2">
            <a:extLst>
              <a:ext uri="{FF2B5EF4-FFF2-40B4-BE49-F238E27FC236}">
                <a16:creationId xmlns:a16="http://schemas.microsoft.com/office/drawing/2014/main" id="{0545F997-EC3C-3508-1E60-078D88952F08}"/>
              </a:ext>
            </a:extLst>
          </p:cNvPr>
          <p:cNvSpPr txBox="1"/>
          <p:nvPr/>
        </p:nvSpPr>
        <p:spPr>
          <a:xfrm>
            <a:off x="385482" y="251012"/>
            <a:ext cx="11268636" cy="646331"/>
          </a:xfrm>
          <a:prstGeom prst="rect">
            <a:avLst/>
          </a:prstGeom>
          <a:noFill/>
        </p:spPr>
        <p:txBody>
          <a:bodyPr wrap="square" rtlCol="0">
            <a:spAutoFit/>
          </a:bodyPr>
          <a:lstStyle/>
          <a:p>
            <a:pPr algn="ctr"/>
            <a:r>
              <a:rPr lang="en-IN" sz="3600" b="1" dirty="0">
                <a:latin typeface="Bookman Old Style" panose="02050604050505020204" pitchFamily="18" charset="0"/>
              </a:rPr>
              <a:t>DOWNLOADING STOCK DATA</a:t>
            </a:r>
          </a:p>
        </p:txBody>
      </p:sp>
      <p:sp>
        <p:nvSpPr>
          <p:cNvPr id="4" name="TextBox 3">
            <a:extLst>
              <a:ext uri="{FF2B5EF4-FFF2-40B4-BE49-F238E27FC236}">
                <a16:creationId xmlns:a16="http://schemas.microsoft.com/office/drawing/2014/main" id="{EA27D167-6757-F867-E62F-C1B6BC5A034C}"/>
              </a:ext>
            </a:extLst>
          </p:cNvPr>
          <p:cNvSpPr txBox="1"/>
          <p:nvPr/>
        </p:nvSpPr>
        <p:spPr>
          <a:xfrm>
            <a:off x="385482" y="1174376"/>
            <a:ext cx="11089342" cy="1200329"/>
          </a:xfrm>
          <a:prstGeom prst="rect">
            <a:avLst/>
          </a:prstGeom>
          <a:noFill/>
        </p:spPr>
        <p:txBody>
          <a:bodyPr wrap="square" rtlCol="0">
            <a:spAutoFit/>
          </a:bodyPr>
          <a:lstStyle/>
          <a:p>
            <a:pPr algn="just"/>
            <a:r>
              <a:rPr lang="en-IN" dirty="0">
                <a:latin typeface="Book Antiqua" panose="02040602050305030304" pitchFamily="18" charset="0"/>
              </a:rPr>
              <a:t>For this project, yfinance is used to download all stock data. Yahoo Finance has an attribute Ticker, which downloads the High, Low, Open, Close, Volume, Dividends and Stock_Split data of a stock for a specific time from present time in the past. This gives us a lot of information about the stock itself and helps us make statistical analysis using the data.</a:t>
            </a:r>
          </a:p>
        </p:txBody>
      </p:sp>
      <p:pic>
        <p:nvPicPr>
          <p:cNvPr id="6" name="Picture 5">
            <a:extLst>
              <a:ext uri="{FF2B5EF4-FFF2-40B4-BE49-F238E27FC236}">
                <a16:creationId xmlns:a16="http://schemas.microsoft.com/office/drawing/2014/main" id="{9C1A902A-C2D7-CC2D-2E28-8559E972F79E}"/>
              </a:ext>
            </a:extLst>
          </p:cNvPr>
          <p:cNvPicPr>
            <a:picLocks noChangeAspect="1"/>
          </p:cNvPicPr>
          <p:nvPr/>
        </p:nvPicPr>
        <p:blipFill rotWithShape="1">
          <a:blip r:embed="rId2"/>
          <a:srcRect l="15515" t="22249" r="46765" b="34706"/>
          <a:stretch/>
        </p:blipFill>
        <p:spPr>
          <a:xfrm>
            <a:off x="385482" y="2570264"/>
            <a:ext cx="5658643" cy="3430484"/>
          </a:xfrm>
          <a:prstGeom prst="rect">
            <a:avLst/>
          </a:prstGeom>
        </p:spPr>
      </p:pic>
      <p:pic>
        <p:nvPicPr>
          <p:cNvPr id="8" name="Picture 7">
            <a:extLst>
              <a:ext uri="{FF2B5EF4-FFF2-40B4-BE49-F238E27FC236}">
                <a16:creationId xmlns:a16="http://schemas.microsoft.com/office/drawing/2014/main" id="{1E23376A-3938-8EA4-4C18-A19368CF02B3}"/>
              </a:ext>
            </a:extLst>
          </p:cNvPr>
          <p:cNvPicPr>
            <a:picLocks noChangeAspect="1"/>
          </p:cNvPicPr>
          <p:nvPr/>
        </p:nvPicPr>
        <p:blipFill rotWithShape="1">
          <a:blip r:embed="rId3"/>
          <a:srcRect l="14780" t="22664" r="41838"/>
          <a:stretch/>
        </p:blipFill>
        <p:spPr>
          <a:xfrm>
            <a:off x="7806064" y="2570264"/>
            <a:ext cx="3622347" cy="3430485"/>
          </a:xfrm>
          <a:prstGeom prst="rect">
            <a:avLst/>
          </a:prstGeom>
        </p:spPr>
      </p:pic>
    </p:spTree>
    <p:extLst>
      <p:ext uri="{BB962C8B-B14F-4D97-AF65-F5344CB8AC3E}">
        <p14:creationId xmlns:p14="http://schemas.microsoft.com/office/powerpoint/2010/main" val="363860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681F399-1787-1F6E-DF96-A70F0640D83C}"/>
              </a:ext>
            </a:extLst>
          </p:cNvPr>
          <p:cNvSpPr>
            <a:spLocks noGrp="1"/>
          </p:cNvSpPr>
          <p:nvPr>
            <p:ph type="sldNum" sz="quarter" idx="12"/>
          </p:nvPr>
        </p:nvSpPr>
        <p:spPr/>
        <p:txBody>
          <a:bodyPr/>
          <a:lstStyle/>
          <a:p>
            <a:fld id="{3A98EE3D-8CD1-4C3F-BD1C-C98C9596463C}" type="slidenum">
              <a:rPr lang="en-US" smtClean="0"/>
              <a:t>5</a:t>
            </a:fld>
            <a:endParaRPr lang="en-US" dirty="0"/>
          </a:p>
        </p:txBody>
      </p:sp>
      <p:sp>
        <p:nvSpPr>
          <p:cNvPr id="3" name="TextBox 2">
            <a:extLst>
              <a:ext uri="{FF2B5EF4-FFF2-40B4-BE49-F238E27FC236}">
                <a16:creationId xmlns:a16="http://schemas.microsoft.com/office/drawing/2014/main" id="{3865A6CF-6D16-DACC-A009-DF71C9499D83}"/>
              </a:ext>
            </a:extLst>
          </p:cNvPr>
          <p:cNvSpPr txBox="1"/>
          <p:nvPr/>
        </p:nvSpPr>
        <p:spPr>
          <a:xfrm>
            <a:off x="466165" y="361978"/>
            <a:ext cx="11205882" cy="646331"/>
          </a:xfrm>
          <a:prstGeom prst="rect">
            <a:avLst/>
          </a:prstGeom>
          <a:noFill/>
        </p:spPr>
        <p:txBody>
          <a:bodyPr wrap="square" rtlCol="0">
            <a:spAutoFit/>
          </a:bodyPr>
          <a:lstStyle/>
          <a:p>
            <a:pPr algn="ctr"/>
            <a:r>
              <a:rPr lang="en-IN" sz="3600" b="1" dirty="0">
                <a:latin typeface="Bookman Old Style" panose="02050604050505020204" pitchFamily="18" charset="0"/>
              </a:rPr>
              <a:t>BOLLINGER BANDS</a:t>
            </a:r>
          </a:p>
        </p:txBody>
      </p:sp>
      <p:sp>
        <p:nvSpPr>
          <p:cNvPr id="4" name="TextBox 3">
            <a:extLst>
              <a:ext uri="{FF2B5EF4-FFF2-40B4-BE49-F238E27FC236}">
                <a16:creationId xmlns:a16="http://schemas.microsoft.com/office/drawing/2014/main" id="{0DA806F0-63BC-2E8A-F2CA-A2955A6BE9FB}"/>
              </a:ext>
            </a:extLst>
          </p:cNvPr>
          <p:cNvSpPr txBox="1"/>
          <p:nvPr/>
        </p:nvSpPr>
        <p:spPr>
          <a:xfrm>
            <a:off x="403412" y="1219288"/>
            <a:ext cx="11331388" cy="4247317"/>
          </a:xfrm>
          <a:prstGeom prst="rect">
            <a:avLst/>
          </a:prstGeom>
          <a:noFill/>
        </p:spPr>
        <p:txBody>
          <a:bodyPr wrap="square" rtlCol="0">
            <a:spAutoFit/>
          </a:bodyPr>
          <a:lstStyle/>
          <a:p>
            <a:pPr algn="just"/>
            <a:r>
              <a:rPr lang="en-IN" dirty="0">
                <a:latin typeface="Book Antiqua" panose="02040602050305030304" pitchFamily="18" charset="0"/>
              </a:rPr>
              <a:t>Bollinger Bands are envelopes made by a moving average for a specific time period (mostly 20 days) and envelopes of a specific standard deviation (mostly 2 or 1.96 in the case of this project) above and below the moving average. Named on their creator John Bollinger, these bands adjust themselves based on the current volatility swings of the underlying price of the market because of them being based on standard deviations.</a:t>
            </a:r>
          </a:p>
          <a:p>
            <a:pPr algn="just"/>
            <a:endParaRPr lang="en-IN" dirty="0">
              <a:latin typeface="Book Antiqua" panose="02040602050305030304" pitchFamily="18" charset="0"/>
            </a:endParaRPr>
          </a:p>
          <a:p>
            <a:pPr algn="just"/>
            <a:r>
              <a:rPr lang="en-IN" dirty="0">
                <a:latin typeface="Book Antiqua" panose="02040602050305030304" pitchFamily="18" charset="0"/>
              </a:rPr>
              <a:t>Moving Averages give an idea about the where the expected price of a stock is headed to, if the stock price is above the moving average, it signifies the market being bullish, otherwise bearish. The bands give us the an idea about the most probable maximum profit or loss that can be endured in the market at a moment.</a:t>
            </a:r>
          </a:p>
          <a:p>
            <a:pPr algn="just"/>
            <a:endParaRPr lang="en-IN" dirty="0">
              <a:latin typeface="Book Antiqua" panose="02040602050305030304" pitchFamily="18" charset="0"/>
            </a:endParaRPr>
          </a:p>
          <a:p>
            <a:pPr algn="just"/>
            <a:r>
              <a:rPr lang="en-IN" dirty="0">
                <a:latin typeface="Book Antiqua" panose="02040602050305030304" pitchFamily="18" charset="0"/>
              </a:rPr>
              <a:t>For making the Bollinger Bands, we add three more columns to our dataframe containing stock price data. </a:t>
            </a:r>
          </a:p>
          <a:p>
            <a:pPr algn="just"/>
            <a:r>
              <a:rPr lang="en-IN" dirty="0">
                <a:latin typeface="Book Antiqua" panose="02040602050305030304" pitchFamily="18" charset="0"/>
              </a:rPr>
              <a:t>Middle_band : The data of moving average for 20 days.</a:t>
            </a:r>
          </a:p>
          <a:p>
            <a:pPr algn="just"/>
            <a:r>
              <a:rPr lang="en-IN" dirty="0">
                <a:latin typeface="Book Antiqua" panose="02040602050305030304" pitchFamily="18" charset="0"/>
              </a:rPr>
              <a:t>Upper_band : The data of moving average + 1.96 times the standard deviation in closing price of the data for 20 days. </a:t>
            </a:r>
          </a:p>
          <a:p>
            <a:pPr algn="just"/>
            <a:r>
              <a:rPr lang="en-IN" dirty="0">
                <a:latin typeface="Book Antiqua" panose="02040602050305030304" pitchFamily="18" charset="0"/>
              </a:rPr>
              <a:t>Lower_band : The data of moving average - 1.96 times the standard deviation in closing price of the data for 20 days. </a:t>
            </a:r>
          </a:p>
        </p:txBody>
      </p:sp>
    </p:spTree>
    <p:extLst>
      <p:ext uri="{BB962C8B-B14F-4D97-AF65-F5344CB8AC3E}">
        <p14:creationId xmlns:p14="http://schemas.microsoft.com/office/powerpoint/2010/main" val="2242608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B95767-A4B0-46C3-0C3C-07776D0801CA}"/>
              </a:ext>
            </a:extLst>
          </p:cNvPr>
          <p:cNvSpPr>
            <a:spLocks noGrp="1"/>
          </p:cNvSpPr>
          <p:nvPr>
            <p:ph type="sldNum" sz="quarter" idx="12"/>
          </p:nvPr>
        </p:nvSpPr>
        <p:spPr/>
        <p:txBody>
          <a:bodyPr/>
          <a:lstStyle/>
          <a:p>
            <a:fld id="{3A98EE3D-8CD1-4C3F-BD1C-C98C9596463C}" type="slidenum">
              <a:rPr lang="en-US" smtClean="0"/>
              <a:t>6</a:t>
            </a:fld>
            <a:endParaRPr lang="en-US" dirty="0"/>
          </a:p>
        </p:txBody>
      </p:sp>
      <p:pic>
        <p:nvPicPr>
          <p:cNvPr id="3" name="Picture Placeholder 6">
            <a:extLst>
              <a:ext uri="{FF2B5EF4-FFF2-40B4-BE49-F238E27FC236}">
                <a16:creationId xmlns:a16="http://schemas.microsoft.com/office/drawing/2014/main" id="{7A3BF1C4-C70D-B145-1E24-AAF2D7D22613}"/>
              </a:ext>
            </a:extLst>
          </p:cNvPr>
          <p:cNvPicPr>
            <a:picLocks noChangeAspect="1"/>
          </p:cNvPicPr>
          <p:nvPr/>
        </p:nvPicPr>
        <p:blipFill rotWithShape="1">
          <a:blip r:embed="rId2"/>
          <a:srcRect l="18444" t="18566" r="15268" b="11116"/>
          <a:stretch/>
        </p:blipFill>
        <p:spPr>
          <a:xfrm>
            <a:off x="1903623" y="448235"/>
            <a:ext cx="8384754" cy="4724400"/>
          </a:xfrm>
          <a:prstGeom prst="rect">
            <a:avLst/>
          </a:prstGeom>
        </p:spPr>
      </p:pic>
      <p:sp>
        <p:nvSpPr>
          <p:cNvPr id="4" name="TextBox 3">
            <a:extLst>
              <a:ext uri="{FF2B5EF4-FFF2-40B4-BE49-F238E27FC236}">
                <a16:creationId xmlns:a16="http://schemas.microsoft.com/office/drawing/2014/main" id="{066D2B3A-4416-1424-184F-B0D7FA6BA2F8}"/>
              </a:ext>
            </a:extLst>
          </p:cNvPr>
          <p:cNvSpPr txBox="1"/>
          <p:nvPr/>
        </p:nvSpPr>
        <p:spPr>
          <a:xfrm>
            <a:off x="3437964" y="5539084"/>
            <a:ext cx="5316071" cy="461665"/>
          </a:xfrm>
          <a:prstGeom prst="rect">
            <a:avLst/>
          </a:prstGeom>
          <a:noFill/>
        </p:spPr>
        <p:txBody>
          <a:bodyPr wrap="square" rtlCol="0">
            <a:spAutoFit/>
          </a:bodyPr>
          <a:lstStyle/>
          <a:p>
            <a:pPr algn="ctr"/>
            <a:r>
              <a:rPr lang="en-IN" sz="2400" dirty="0">
                <a:latin typeface="Book Antiqua" panose="02040602050305030304" pitchFamily="18" charset="0"/>
              </a:rPr>
              <a:t>Bollinger Bands Diagram of NIFTY</a:t>
            </a:r>
          </a:p>
        </p:txBody>
      </p:sp>
    </p:spTree>
    <p:extLst>
      <p:ext uri="{BB962C8B-B14F-4D97-AF65-F5344CB8AC3E}">
        <p14:creationId xmlns:p14="http://schemas.microsoft.com/office/powerpoint/2010/main" val="16722877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4AC930-3CD8-92E7-0D4F-44ABE253ECF3}"/>
              </a:ext>
            </a:extLst>
          </p:cNvPr>
          <p:cNvSpPr>
            <a:spLocks noGrp="1"/>
          </p:cNvSpPr>
          <p:nvPr>
            <p:ph type="sldNum" sz="quarter" idx="12"/>
          </p:nvPr>
        </p:nvSpPr>
        <p:spPr/>
        <p:txBody>
          <a:bodyPr/>
          <a:lstStyle/>
          <a:p>
            <a:fld id="{3A98EE3D-8CD1-4C3F-BD1C-C98C9596463C}" type="slidenum">
              <a:rPr lang="en-US" smtClean="0"/>
              <a:t>7</a:t>
            </a:fld>
            <a:endParaRPr lang="en-US" dirty="0"/>
          </a:p>
        </p:txBody>
      </p:sp>
      <p:pic>
        <p:nvPicPr>
          <p:cNvPr id="4" name="Picture 3">
            <a:extLst>
              <a:ext uri="{FF2B5EF4-FFF2-40B4-BE49-F238E27FC236}">
                <a16:creationId xmlns:a16="http://schemas.microsoft.com/office/drawing/2014/main" id="{8A4266F4-5A68-5B3C-D8F0-4A42D4243BEC}"/>
              </a:ext>
            </a:extLst>
          </p:cNvPr>
          <p:cNvPicPr>
            <a:picLocks noChangeAspect="1"/>
          </p:cNvPicPr>
          <p:nvPr/>
        </p:nvPicPr>
        <p:blipFill rotWithShape="1">
          <a:blip r:embed="rId2"/>
          <a:srcRect l="19632" t="23081" r="15956" b="6470"/>
          <a:stretch/>
        </p:blipFill>
        <p:spPr>
          <a:xfrm>
            <a:off x="2053745" y="385483"/>
            <a:ext cx="8084509" cy="4697506"/>
          </a:xfrm>
          <a:prstGeom prst="rect">
            <a:avLst/>
          </a:prstGeom>
        </p:spPr>
      </p:pic>
      <p:sp>
        <p:nvSpPr>
          <p:cNvPr id="5" name="TextBox 4">
            <a:extLst>
              <a:ext uri="{FF2B5EF4-FFF2-40B4-BE49-F238E27FC236}">
                <a16:creationId xmlns:a16="http://schemas.microsoft.com/office/drawing/2014/main" id="{7F431DE0-0E0D-06E2-0086-EA97621BE583}"/>
              </a:ext>
            </a:extLst>
          </p:cNvPr>
          <p:cNvSpPr txBox="1"/>
          <p:nvPr/>
        </p:nvSpPr>
        <p:spPr>
          <a:xfrm>
            <a:off x="3077133" y="5246696"/>
            <a:ext cx="6037730" cy="461665"/>
          </a:xfrm>
          <a:prstGeom prst="rect">
            <a:avLst/>
          </a:prstGeom>
          <a:noFill/>
        </p:spPr>
        <p:txBody>
          <a:bodyPr wrap="square" rtlCol="0">
            <a:spAutoFit/>
          </a:bodyPr>
          <a:lstStyle/>
          <a:p>
            <a:pPr algn="ctr"/>
            <a:r>
              <a:rPr lang="en-IN" b="1" dirty="0">
                <a:latin typeface="Book Antiqua" panose="02040602050305030304" pitchFamily="18" charset="0"/>
              </a:rPr>
              <a:t>Bollinger Bands Diagram of the Portfolio </a:t>
            </a:r>
            <a:r>
              <a:rPr lang="en-IN" sz="2400" b="1" dirty="0">
                <a:latin typeface="Book Antiqua" panose="02040602050305030304" pitchFamily="18" charset="0"/>
              </a:rPr>
              <a:t>of</a:t>
            </a:r>
            <a:r>
              <a:rPr lang="en-IN" b="1" dirty="0">
                <a:latin typeface="Book Antiqua" panose="02040602050305030304" pitchFamily="18" charset="0"/>
              </a:rPr>
              <a:t> Project_1</a:t>
            </a:r>
          </a:p>
        </p:txBody>
      </p:sp>
      <p:sp>
        <p:nvSpPr>
          <p:cNvPr id="6" name="TextBox 5">
            <a:extLst>
              <a:ext uri="{FF2B5EF4-FFF2-40B4-BE49-F238E27FC236}">
                <a16:creationId xmlns:a16="http://schemas.microsoft.com/office/drawing/2014/main" id="{557A51A1-021C-EDDA-E223-E020767AE1C2}"/>
              </a:ext>
            </a:extLst>
          </p:cNvPr>
          <p:cNvSpPr txBox="1"/>
          <p:nvPr/>
        </p:nvSpPr>
        <p:spPr>
          <a:xfrm>
            <a:off x="1429869" y="5708361"/>
            <a:ext cx="9332259" cy="584775"/>
          </a:xfrm>
          <a:prstGeom prst="rect">
            <a:avLst/>
          </a:prstGeom>
          <a:noFill/>
        </p:spPr>
        <p:txBody>
          <a:bodyPr wrap="square" rtlCol="0">
            <a:spAutoFit/>
          </a:bodyPr>
          <a:lstStyle/>
          <a:p>
            <a:pPr algn="ctr"/>
            <a:r>
              <a:rPr lang="en-IN" sz="1600" dirty="0">
                <a:latin typeface="Book Antiqua" panose="02040602050305030304" pitchFamily="18" charset="0"/>
              </a:rPr>
              <a:t>This diagram does not contain data before a certain period of time because few stocks in the portfolio were new and they had not been in market for long, due to which their historical data was limited.</a:t>
            </a:r>
          </a:p>
        </p:txBody>
      </p:sp>
    </p:spTree>
    <p:extLst>
      <p:ext uri="{BB962C8B-B14F-4D97-AF65-F5344CB8AC3E}">
        <p14:creationId xmlns:p14="http://schemas.microsoft.com/office/powerpoint/2010/main" val="3501405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DCC4FE-1F8C-A32A-27B7-8A59A4D8B92D}"/>
              </a:ext>
            </a:extLst>
          </p:cNvPr>
          <p:cNvSpPr>
            <a:spLocks noGrp="1"/>
          </p:cNvSpPr>
          <p:nvPr>
            <p:ph type="sldNum" sz="quarter" idx="12"/>
          </p:nvPr>
        </p:nvSpPr>
        <p:spPr/>
        <p:txBody>
          <a:bodyPr/>
          <a:lstStyle/>
          <a:p>
            <a:fld id="{3A98EE3D-8CD1-4C3F-BD1C-C98C9596463C}" type="slidenum">
              <a:rPr lang="en-US" smtClean="0"/>
              <a:t>8</a:t>
            </a:fld>
            <a:endParaRPr lang="en-US" dirty="0"/>
          </a:p>
        </p:txBody>
      </p:sp>
      <p:sp>
        <p:nvSpPr>
          <p:cNvPr id="3" name="TextBox 2">
            <a:extLst>
              <a:ext uri="{FF2B5EF4-FFF2-40B4-BE49-F238E27FC236}">
                <a16:creationId xmlns:a16="http://schemas.microsoft.com/office/drawing/2014/main" id="{06287ECE-D499-D804-BB42-53C91E26F659}"/>
              </a:ext>
            </a:extLst>
          </p:cNvPr>
          <p:cNvSpPr txBox="1"/>
          <p:nvPr/>
        </p:nvSpPr>
        <p:spPr>
          <a:xfrm>
            <a:off x="394447" y="376518"/>
            <a:ext cx="11403106" cy="646331"/>
          </a:xfrm>
          <a:prstGeom prst="rect">
            <a:avLst/>
          </a:prstGeom>
          <a:noFill/>
        </p:spPr>
        <p:txBody>
          <a:bodyPr wrap="square" rtlCol="0">
            <a:spAutoFit/>
          </a:bodyPr>
          <a:lstStyle/>
          <a:p>
            <a:pPr algn="ctr"/>
            <a:r>
              <a:rPr lang="en-IN" sz="3600" b="1" dirty="0">
                <a:latin typeface="Bookman Old Style" panose="02050604050505020204" pitchFamily="18" charset="0"/>
              </a:rPr>
              <a:t>ICHIMOKU KINKO HYO</a:t>
            </a:r>
          </a:p>
        </p:txBody>
      </p:sp>
      <p:sp>
        <p:nvSpPr>
          <p:cNvPr id="4" name="TextBox 3">
            <a:extLst>
              <a:ext uri="{FF2B5EF4-FFF2-40B4-BE49-F238E27FC236}">
                <a16:creationId xmlns:a16="http://schemas.microsoft.com/office/drawing/2014/main" id="{D19EE8AC-5CFA-5559-1198-DC98E06F334D}"/>
              </a:ext>
            </a:extLst>
          </p:cNvPr>
          <p:cNvSpPr txBox="1"/>
          <p:nvPr/>
        </p:nvSpPr>
        <p:spPr>
          <a:xfrm>
            <a:off x="394447" y="1165411"/>
            <a:ext cx="11403106" cy="4801314"/>
          </a:xfrm>
          <a:prstGeom prst="rect">
            <a:avLst/>
          </a:prstGeom>
          <a:noFill/>
        </p:spPr>
        <p:txBody>
          <a:bodyPr wrap="square" rtlCol="0">
            <a:spAutoFit/>
          </a:bodyPr>
          <a:lstStyle/>
          <a:p>
            <a:pPr algn="just"/>
            <a:r>
              <a:rPr lang="en-IN" dirty="0">
                <a:latin typeface="Book Antiqua" panose="02040602050305030304" pitchFamily="18" charset="0"/>
              </a:rPr>
              <a:t>This is a sophisticated system of stock market visualization, perfected by Japanese journalist, working for a news organization specializing in stock market news, Goichi Hosoda. He used this method in secret for years and in 1969 wrote 7 volumes of books on his methods and his philosophy of the market, under the pen name Ichimoku </a:t>
            </a:r>
            <a:r>
              <a:rPr lang="en-IN" dirty="0" err="1">
                <a:latin typeface="Book Antiqua" panose="02040602050305030304" pitchFamily="18" charset="0"/>
              </a:rPr>
              <a:t>Sanjin</a:t>
            </a:r>
            <a:r>
              <a:rPr lang="en-IN" dirty="0">
                <a:latin typeface="Book Antiqua" panose="02040602050305030304" pitchFamily="18" charset="0"/>
              </a:rPr>
              <a:t>. Ichimoku Kinko Hyo is not just a signalling method to buy or sell stocks when certain patterns appear on the bands, it tells us about the market in general and the momentum and equilibrium of the market.</a:t>
            </a:r>
          </a:p>
          <a:p>
            <a:pPr algn="just"/>
            <a:endParaRPr lang="en-IN" dirty="0">
              <a:latin typeface="Book Antiqua" panose="02040602050305030304" pitchFamily="18" charset="0"/>
            </a:endParaRPr>
          </a:p>
          <a:p>
            <a:pPr algn="just"/>
            <a:r>
              <a:rPr lang="en-IN" dirty="0">
                <a:latin typeface="Book Antiqua" panose="02040602050305030304" pitchFamily="18" charset="0"/>
              </a:rPr>
              <a:t>Ichimoku in general has 5 bands :</a:t>
            </a:r>
          </a:p>
          <a:p>
            <a:pPr algn="just"/>
            <a:r>
              <a:rPr lang="en-IN" i="1" dirty="0">
                <a:latin typeface="Book Antiqua" panose="02040602050305030304" pitchFamily="18" charset="0"/>
              </a:rPr>
              <a:t>Tenkan – sen </a:t>
            </a:r>
            <a:r>
              <a:rPr lang="en-IN" dirty="0">
                <a:latin typeface="Book Antiqua" panose="02040602050305030304" pitchFamily="18" charset="0"/>
              </a:rPr>
              <a:t>or the conversion line : This line shows the average of the highest and lowest price of a stock in the past 9 periods.</a:t>
            </a:r>
          </a:p>
          <a:p>
            <a:pPr algn="just"/>
            <a:r>
              <a:rPr lang="en-IN" i="1" dirty="0">
                <a:latin typeface="Book Antiqua" panose="02040602050305030304" pitchFamily="18" charset="0"/>
              </a:rPr>
              <a:t>Kijun – sen </a:t>
            </a:r>
            <a:r>
              <a:rPr lang="en-IN" dirty="0">
                <a:latin typeface="Book Antiqua" panose="02040602050305030304" pitchFamily="18" charset="0"/>
              </a:rPr>
              <a:t>or the base line : This line shows the average of the highest and the lowest price of a stock in the past 26 periods.</a:t>
            </a:r>
          </a:p>
          <a:p>
            <a:pPr algn="just"/>
            <a:r>
              <a:rPr lang="en-IN" i="1" dirty="0">
                <a:latin typeface="Book Antiqua" panose="02040602050305030304" pitchFamily="18" charset="0"/>
              </a:rPr>
              <a:t>Senko</a:t>
            </a:r>
            <a:r>
              <a:rPr lang="en-IN" dirty="0">
                <a:latin typeface="Book Antiqua" panose="02040602050305030304" pitchFamily="18" charset="0"/>
              </a:rPr>
              <a:t> span A : This data shows the average between </a:t>
            </a:r>
            <a:r>
              <a:rPr lang="en-IN" i="1" dirty="0">
                <a:latin typeface="Book Antiqua" panose="02040602050305030304" pitchFamily="18" charset="0"/>
              </a:rPr>
              <a:t>Tenkan - sen </a:t>
            </a:r>
            <a:r>
              <a:rPr lang="en-IN" dirty="0">
                <a:latin typeface="Book Antiqua" panose="02040602050305030304" pitchFamily="18" charset="0"/>
              </a:rPr>
              <a:t>and </a:t>
            </a:r>
            <a:r>
              <a:rPr lang="en-IN" i="1" dirty="0">
                <a:latin typeface="Book Antiqua" panose="02040602050305030304" pitchFamily="18" charset="0"/>
              </a:rPr>
              <a:t>Kijun – sen </a:t>
            </a:r>
            <a:r>
              <a:rPr lang="en-IN" dirty="0">
                <a:latin typeface="Book Antiqua" panose="02040602050305030304" pitchFamily="18" charset="0"/>
              </a:rPr>
              <a:t>moved forward by 26 periods.</a:t>
            </a:r>
          </a:p>
          <a:p>
            <a:pPr algn="just"/>
            <a:r>
              <a:rPr lang="en-IN" i="1" dirty="0">
                <a:latin typeface="Book Antiqua" panose="02040602050305030304" pitchFamily="18" charset="0"/>
              </a:rPr>
              <a:t>Senko </a:t>
            </a:r>
            <a:r>
              <a:rPr lang="en-IN" dirty="0">
                <a:latin typeface="Book Antiqua" panose="02040602050305030304" pitchFamily="18" charset="0"/>
              </a:rPr>
              <a:t>span B : This line shows the average of the highest and the lowest price od the stock in the past 52 periods.</a:t>
            </a:r>
          </a:p>
          <a:p>
            <a:pPr algn="just"/>
            <a:r>
              <a:rPr lang="en-IN" i="1" dirty="0">
                <a:latin typeface="Book Antiqua" panose="02040602050305030304" pitchFamily="18" charset="0"/>
              </a:rPr>
              <a:t>Chiko</a:t>
            </a:r>
            <a:r>
              <a:rPr lang="en-IN" dirty="0">
                <a:latin typeface="Book Antiqua" panose="02040602050305030304" pitchFamily="18" charset="0"/>
              </a:rPr>
              <a:t> span : This line shows the Closing price of a stock 26 periods in the past, i.e. the data is actually made by moving the Closing price data of a particular period, 26 periods back.</a:t>
            </a:r>
            <a:endParaRPr lang="en-IN" i="1" dirty="0">
              <a:latin typeface="Book Antiqua" panose="02040602050305030304" pitchFamily="18" charset="0"/>
            </a:endParaRPr>
          </a:p>
        </p:txBody>
      </p:sp>
    </p:spTree>
    <p:extLst>
      <p:ext uri="{BB962C8B-B14F-4D97-AF65-F5344CB8AC3E}">
        <p14:creationId xmlns:p14="http://schemas.microsoft.com/office/powerpoint/2010/main" val="1337390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0821C8-99A6-4FCB-926E-CDC3DE62C73C}"/>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3" name="TextBox 2">
            <a:extLst>
              <a:ext uri="{FF2B5EF4-FFF2-40B4-BE49-F238E27FC236}">
                <a16:creationId xmlns:a16="http://schemas.microsoft.com/office/drawing/2014/main" id="{B2D6B55D-8F62-FA7A-4419-DC5F74E42261}"/>
              </a:ext>
            </a:extLst>
          </p:cNvPr>
          <p:cNvSpPr txBox="1"/>
          <p:nvPr/>
        </p:nvSpPr>
        <p:spPr>
          <a:xfrm>
            <a:off x="457200" y="492126"/>
            <a:ext cx="11277600" cy="5078313"/>
          </a:xfrm>
          <a:prstGeom prst="rect">
            <a:avLst/>
          </a:prstGeom>
          <a:noFill/>
        </p:spPr>
        <p:txBody>
          <a:bodyPr wrap="square" rtlCol="0">
            <a:spAutoFit/>
          </a:bodyPr>
          <a:lstStyle/>
          <a:p>
            <a:pPr algn="just"/>
            <a:r>
              <a:rPr lang="en-IN" dirty="0">
                <a:latin typeface="Book Antiqua" panose="02040602050305030304" pitchFamily="18" charset="0"/>
              </a:rPr>
              <a:t>Numbers such as 9, 26, 52 are used as periods in this Project, but many other such periods can be used as periods. Numbers such as 17, 33, 42, 51, 65, 76 , etc can also be used as periods depending on market conditions. These set of numbers are called </a:t>
            </a:r>
            <a:r>
              <a:rPr lang="en-IN" i="1" dirty="0">
                <a:latin typeface="Book Antiqua" panose="02040602050305030304" pitchFamily="18" charset="0"/>
              </a:rPr>
              <a:t>Kihon – suchi</a:t>
            </a:r>
            <a:r>
              <a:rPr lang="en-IN" dirty="0">
                <a:latin typeface="Book Antiqua" panose="02040602050305030304" pitchFamily="18" charset="0"/>
              </a:rPr>
              <a:t>, these numbers are the number of days a trend lasts as found historically.</a:t>
            </a:r>
          </a:p>
          <a:p>
            <a:pPr algn="just"/>
            <a:endParaRPr lang="en-IN" dirty="0">
              <a:latin typeface="Book Antiqua" panose="02040602050305030304" pitchFamily="18" charset="0"/>
            </a:endParaRPr>
          </a:p>
          <a:p>
            <a:pPr algn="just"/>
            <a:r>
              <a:rPr lang="en-IN" i="1" dirty="0">
                <a:latin typeface="Book Antiqua" panose="02040602050305030304" pitchFamily="18" charset="0"/>
              </a:rPr>
              <a:t>Senko</a:t>
            </a:r>
            <a:r>
              <a:rPr lang="en-IN" dirty="0">
                <a:latin typeface="Book Antiqua" panose="02040602050305030304" pitchFamily="18" charset="0"/>
              </a:rPr>
              <a:t> span A and </a:t>
            </a:r>
            <a:r>
              <a:rPr lang="en-IN" i="1" dirty="0">
                <a:latin typeface="Book Antiqua" panose="02040602050305030304" pitchFamily="18" charset="0"/>
              </a:rPr>
              <a:t>Senko </a:t>
            </a:r>
            <a:r>
              <a:rPr lang="en-IN" dirty="0">
                <a:latin typeface="Book Antiqua" panose="02040602050305030304" pitchFamily="18" charset="0"/>
              </a:rPr>
              <a:t>span B are similar in a way that they both have effects of stock prices 52 periods prior to them. The region between them is known as the </a:t>
            </a:r>
            <a:r>
              <a:rPr lang="en-IN" i="1" dirty="0">
                <a:latin typeface="Book Antiqua" panose="02040602050305030304" pitchFamily="18" charset="0"/>
              </a:rPr>
              <a:t>Kumo </a:t>
            </a:r>
            <a:r>
              <a:rPr lang="en-IN" dirty="0">
                <a:latin typeface="Book Antiqua" panose="02040602050305030304" pitchFamily="18" charset="0"/>
              </a:rPr>
              <a:t>cloud (not originally named by Goichi Hosoda). This region was called resistance region by the original creator of this system. Whenever the stock price moves in the </a:t>
            </a:r>
            <a:r>
              <a:rPr lang="en-IN" i="1" dirty="0">
                <a:latin typeface="Book Antiqua" panose="02040602050305030304" pitchFamily="18" charset="0"/>
              </a:rPr>
              <a:t>Kumo </a:t>
            </a:r>
            <a:r>
              <a:rPr lang="en-IN" dirty="0">
                <a:latin typeface="Book Antiqua" panose="02040602050305030304" pitchFamily="18" charset="0"/>
              </a:rPr>
              <a:t>cloud, it is advised to not trade as the stocks inside the cloud is not definite to follow any particular pattern and might switch trends. This is why it was called the resistance region, where traders should resist themselves from opening or closing trades.</a:t>
            </a:r>
          </a:p>
          <a:p>
            <a:pPr algn="just"/>
            <a:endParaRPr lang="en-IN" dirty="0">
              <a:latin typeface="Book Antiqua" panose="02040602050305030304" pitchFamily="18" charset="0"/>
            </a:endParaRPr>
          </a:p>
          <a:p>
            <a:pPr algn="just"/>
            <a:r>
              <a:rPr lang="en-IN" dirty="0">
                <a:latin typeface="Book Antiqua" panose="02040602050305030304" pitchFamily="18" charset="0"/>
              </a:rPr>
              <a:t>The </a:t>
            </a:r>
            <a:r>
              <a:rPr lang="en-IN" i="1" dirty="0">
                <a:latin typeface="Book Antiqua" panose="02040602050305030304" pitchFamily="18" charset="0"/>
              </a:rPr>
              <a:t>Tenkan – sen </a:t>
            </a:r>
            <a:r>
              <a:rPr lang="en-IN" dirty="0">
                <a:latin typeface="Book Antiqua" panose="02040602050305030304" pitchFamily="18" charset="0"/>
              </a:rPr>
              <a:t>is the short term trend of the market and the </a:t>
            </a:r>
            <a:r>
              <a:rPr lang="en-IN" i="1" dirty="0">
                <a:latin typeface="Book Antiqua" panose="02040602050305030304" pitchFamily="18" charset="0"/>
              </a:rPr>
              <a:t>Kijun – sen </a:t>
            </a:r>
            <a:r>
              <a:rPr lang="en-IN" dirty="0">
                <a:latin typeface="Book Antiqua" panose="02040602050305030304" pitchFamily="18" charset="0"/>
              </a:rPr>
              <a:t>is the medium term trend of the market. The </a:t>
            </a:r>
            <a:r>
              <a:rPr lang="en-IN" i="1" dirty="0">
                <a:latin typeface="Book Antiqua" panose="02040602050305030304" pitchFamily="18" charset="0"/>
              </a:rPr>
              <a:t>Chiko</a:t>
            </a:r>
            <a:r>
              <a:rPr lang="en-IN" dirty="0">
                <a:latin typeface="Book Antiqua" panose="02040602050305030304" pitchFamily="18" charset="0"/>
              </a:rPr>
              <a:t> span is mostly used as a confirmer of the predictions made using the other 4 bands.</a:t>
            </a:r>
          </a:p>
          <a:p>
            <a:pPr algn="just"/>
            <a:endParaRPr lang="en-IN" dirty="0">
              <a:latin typeface="Book Antiqua" panose="02040602050305030304" pitchFamily="18" charset="0"/>
            </a:endParaRPr>
          </a:p>
          <a:p>
            <a:pPr algn="just"/>
            <a:r>
              <a:rPr lang="en-IN" dirty="0">
                <a:latin typeface="Book Antiqua" panose="02040602050305030304" pitchFamily="18" charset="0"/>
              </a:rPr>
              <a:t>Ichimoku Kinko Hyo, again, is much more than just a prediction chart. It has a whole philosophy behind it. The main theories behind the stock market as stated by Goichi Hosoda were Time Theory, Wave Theory and Price Observation Theory.  </a:t>
            </a:r>
          </a:p>
        </p:txBody>
      </p:sp>
    </p:spTree>
    <p:extLst>
      <p:ext uri="{BB962C8B-B14F-4D97-AF65-F5344CB8AC3E}">
        <p14:creationId xmlns:p14="http://schemas.microsoft.com/office/powerpoint/2010/main" val="35844477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{3B91BF09-E7A6-4230-9967-25F42CADD91F}tf11665031_win32</Template>
  <TotalTime>191</TotalTime>
  <Words>1155</Words>
  <Application>Microsoft Office PowerPoint</Application>
  <PresentationFormat>Widescreen</PresentationFormat>
  <Paragraphs>72</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Arial Nova</vt:lpstr>
      <vt:lpstr>Arial Nova Light</vt:lpstr>
      <vt:lpstr>Book Antiqua</vt:lpstr>
      <vt:lpstr>Bookman Old Style</vt:lpstr>
      <vt:lpstr>Calibri</vt:lpstr>
      <vt:lpstr>Wingdings 2</vt:lpstr>
      <vt:lpstr>SlateVTI</vt:lpstr>
      <vt:lpstr>Stock Data Visualization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Data Visualization</dc:title>
  <dc:creator>Sunrit Sarkar</dc:creator>
  <cp:lastModifiedBy>Sunrit Sarkar</cp:lastModifiedBy>
  <cp:revision>1</cp:revision>
  <dcterms:created xsi:type="dcterms:W3CDTF">2023-06-28T10:27:29Z</dcterms:created>
  <dcterms:modified xsi:type="dcterms:W3CDTF">2023-07-02T02:17:50Z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